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2" r:id="rId3"/>
    <p:sldId id="268" r:id="rId4"/>
    <p:sldId id="267" r:id="rId5"/>
    <p:sldId id="257" r:id="rId6"/>
    <p:sldId id="265" r:id="rId7"/>
    <p:sldId id="272" r:id="rId8"/>
    <p:sldId id="289" r:id="rId9"/>
    <p:sldId id="259" r:id="rId10"/>
    <p:sldId id="273" r:id="rId11"/>
    <p:sldId id="274" r:id="rId12"/>
    <p:sldId id="290" r:id="rId13"/>
    <p:sldId id="287" r:id="rId14"/>
    <p:sldId id="288" r:id="rId15"/>
    <p:sldId id="291" r:id="rId16"/>
    <p:sldId id="275" r:id="rId17"/>
    <p:sldId id="260" r:id="rId18"/>
    <p:sldId id="276" r:id="rId19"/>
    <p:sldId id="278" r:id="rId20"/>
    <p:sldId id="292" r:id="rId21"/>
    <p:sldId id="258" r:id="rId22"/>
    <p:sldId id="270" r:id="rId23"/>
    <p:sldId id="279" r:id="rId24"/>
    <p:sldId id="280" r:id="rId25"/>
    <p:sldId id="294" r:id="rId26"/>
    <p:sldId id="264" r:id="rId27"/>
    <p:sldId id="281" r:id="rId28"/>
    <p:sldId id="295" r:id="rId29"/>
    <p:sldId id="269" r:id="rId30"/>
    <p:sldId id="282" r:id="rId31"/>
    <p:sldId id="283" r:id="rId32"/>
    <p:sldId id="284" r:id="rId33"/>
    <p:sldId id="296" r:id="rId34"/>
    <p:sldId id="263" r:id="rId35"/>
    <p:sldId id="285" r:id="rId36"/>
    <p:sldId id="286" r:id="rId37"/>
    <p:sldId id="297" r:id="rId3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191" autoAdjust="0"/>
    <p:restoredTop sz="94660"/>
  </p:normalViewPr>
  <p:slideViewPr>
    <p:cSldViewPr snapToGrid="0">
      <p:cViewPr varScale="1">
        <p:scale>
          <a:sx n="68" d="100"/>
          <a:sy n="68" d="100"/>
        </p:scale>
        <p:origin x="8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398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063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4087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4635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3318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83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8569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7489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9752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9593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634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838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888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24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089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57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371E4-0CFF-4188-8CFA-5EBB6E6DC511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3470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1.globo.com/" TargetMode="External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1.globo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g1.globo.com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rrari.com/en-EN/auto/f8-spid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rrari.com/en-EN/auto/f8-spid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ferrari.com/en-EN/auto/f8-spider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hiaraluzzana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araluzzana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hiaraluzzana.com/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chiaraluzzana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hiaraluzzana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pt.akinator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t.akinator.com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pt.akinator.com/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pt.akinator.com/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tch.tv/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witch.tv/" TargetMode="External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witch.tv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culadoraonline.com.br/basica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culadoraonline.com.br/basica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culadoraonline.com.br/basic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culadoraonline.com.br/basic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alculadoraonline.com.br/basica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altinho.pe.gov.br/v1/" TargetMode="Externa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altinho.pe.gov.br/v1/" TargetMode="Externa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altinho.pe.gov.br/v1/" TargetMode="Externa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://altinho.pe.gov.br/v1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ibge.gov.br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ge.gov.b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ibge.gov.br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1.globo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29CE5C-3299-4687-8B3A-9A3EB9FB1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COMPARANDO WEBSITES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8FA2B3-522C-4CAD-8288-8DD5645532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1155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F10D8-086A-4BF6-891E-0DD20C85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BOAS INTERFACES – EX.2</a:t>
            </a:r>
            <a:br>
              <a:rPr lang="pt-BR" dirty="0"/>
            </a:br>
            <a:r>
              <a:rPr lang="pt-BR" dirty="0">
                <a:hlinkClick r:id="rId2"/>
              </a:rPr>
              <a:t>G1 - O portal de notícias da Globo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C63D5C-73E8-4062-AE2D-42225203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88" y="1930400"/>
            <a:ext cx="9476347" cy="460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721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B9F7A2-6A79-4AB1-9B1C-041369088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31" y="1877664"/>
            <a:ext cx="10128738" cy="481152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7AF7C2-282D-4D85-BC23-B848A0BC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BOAS INTERFACES – EX.2</a:t>
            </a:r>
            <a:br>
              <a:rPr lang="pt-BR" dirty="0"/>
            </a:br>
            <a:r>
              <a:rPr lang="pt-BR" dirty="0">
                <a:hlinkClick r:id="rId3"/>
              </a:rPr>
              <a:t>G1 - O portal de notícias da Globo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34896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2E0359B-E577-4334-B613-B3C8ED90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BOAS INTERFACES – EX.2</a:t>
            </a:r>
            <a:br>
              <a:rPr lang="pt-BR" dirty="0"/>
            </a:br>
            <a:r>
              <a:rPr lang="pt-BR" dirty="0">
                <a:hlinkClick r:id="rId2"/>
              </a:rPr>
              <a:t>G1 - O portal de notícias da Globo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B8F55A1-7B90-4C44-A191-29C35679B8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Menu enxuto, caso o usuário esteja interessado em algo específico intuitivamente consultará o ícone do menu;</a:t>
            </a:r>
          </a:p>
          <a:p>
            <a:r>
              <a:rPr lang="pt-BR" dirty="0"/>
              <a:t>Poucas notícias, mas que ocupam boa parte da tela, fontes com tamanho elevado e negrito;</a:t>
            </a:r>
          </a:p>
          <a:p>
            <a:r>
              <a:rPr lang="pt-BR" dirty="0"/>
              <a:t>Ao clicar no menu, diminui a iluminação do background, dando destaque ao menu.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8431223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06F845-8194-4554-B8D7-AB21183DA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93" b="6039"/>
          <a:stretch/>
        </p:blipFill>
        <p:spPr>
          <a:xfrm>
            <a:off x="1575581" y="1930400"/>
            <a:ext cx="9274002" cy="44563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6A7FA0-335C-41E1-8B56-E1C87A5A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BOAS INTERFACES – EX.3</a:t>
            </a:r>
            <a:br>
              <a:rPr lang="pt-BR" dirty="0"/>
            </a:br>
            <a:r>
              <a:rPr lang="en-US" dirty="0">
                <a:hlinkClick r:id="rId3"/>
              </a:rPr>
              <a:t>Ferrari F8 Spider, the evolution of the species - Ferrari.com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54035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9449E4F-156C-4F18-B6B1-2BCDF6389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324" y="2197279"/>
            <a:ext cx="9181514" cy="446057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6A7FA0-335C-41E1-8B56-E1C87A5A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BOAS INTERFACES – EX.3</a:t>
            </a:r>
            <a:br>
              <a:rPr lang="pt-BR" dirty="0"/>
            </a:br>
            <a:r>
              <a:rPr lang="en-US" dirty="0">
                <a:hlinkClick r:id="rId3"/>
              </a:rPr>
              <a:t>Ferrari F8 Spider, the evolution of the species - Ferrari.com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78324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61E2F9-30BF-4EAC-BBBF-84067A470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BOAS INTERFACES – EX.3</a:t>
            </a:r>
            <a:br>
              <a:rPr lang="pt-BR" dirty="0"/>
            </a:br>
            <a:r>
              <a:rPr lang="en-US" dirty="0">
                <a:hlinkClick r:id="rId2"/>
              </a:rPr>
              <a:t>Ferrari F8 Spider, the evolution of the species - Ferrari.com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E2FA65E-2BD1-4F65-8308-48A5C6F49A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Ao carregar a página, uma agradável animação no background mostrando o produto.</a:t>
            </a:r>
          </a:p>
          <a:p>
            <a:r>
              <a:rPr lang="pt-BR" dirty="0"/>
              <a:t>Interface autoexplicativa que induz a usar o scroll;</a:t>
            </a:r>
          </a:p>
          <a:p>
            <a:r>
              <a:rPr lang="pt-BR" dirty="0"/>
              <a:t>Conforme usa o scroll da página, surgem mais informações acerca do produto;</a:t>
            </a:r>
          </a:p>
        </p:txBody>
      </p:sp>
    </p:spTree>
    <p:extLst>
      <p:ext uri="{BB962C8B-B14F-4D97-AF65-F5344CB8AC3E}">
        <p14:creationId xmlns:p14="http://schemas.microsoft.com/office/powerpoint/2010/main" val="1491808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0F91D-B60F-4338-856B-5EC57BA4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BOAS INTERFACES – EX.4 </a:t>
            </a:r>
            <a:r>
              <a:rPr lang="pt-BR" dirty="0">
                <a:hlinkClick r:id="rId2"/>
              </a:rPr>
              <a:t>https://www.chiaraluzzana.com/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A02E5F-23DA-4048-A1B3-678074595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37" y="1930400"/>
            <a:ext cx="9650437" cy="465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170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BB9D66A-822C-42FD-993F-3797C4F3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970" y="1852027"/>
            <a:ext cx="9637018" cy="489351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BC0F91D-B60F-4338-856B-5EC57BA4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BOAS INTERFACES – EX.4 </a:t>
            </a:r>
            <a:r>
              <a:rPr lang="pt-BR" dirty="0">
                <a:hlinkClick r:id="rId3"/>
              </a:rPr>
              <a:t>https://www.chiaraluzzana.com/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5625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0F91D-B60F-4338-856B-5EC57BA4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BOAS INTERFACES – EX.4 </a:t>
            </a:r>
            <a:r>
              <a:rPr lang="pt-BR" dirty="0">
                <a:hlinkClick r:id="rId2"/>
              </a:rPr>
              <a:t>https://www.chiaraluzzana.com/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DD00978-3C73-4CD8-B933-7CE959565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474" y="2182318"/>
            <a:ext cx="8947052" cy="42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0072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0F91D-B60F-4338-856B-5EC57BA4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BOAS INTERFACES – EX.4 </a:t>
            </a:r>
            <a:r>
              <a:rPr lang="pt-BR" dirty="0">
                <a:hlinkClick r:id="rId2"/>
              </a:rPr>
              <a:t>https://www.chiaraluzzana.com/</a:t>
            </a:r>
            <a:br>
              <a:rPr lang="pt-BR" dirty="0"/>
            </a:b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B57FD3-3BEF-4545-AD17-9925DAF076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33" b="5649"/>
          <a:stretch/>
        </p:blipFill>
        <p:spPr>
          <a:xfrm>
            <a:off x="1355188" y="1930400"/>
            <a:ext cx="9054904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041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8632F-9374-49FC-8E00-F411126D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CRITÉRIOS DE USABILIDADE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D8057E-65C1-44D5-8A4A-2D45A6000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Fácil de aprender</a:t>
            </a:r>
            <a:r>
              <a:rPr lang="pt-BR" dirty="0"/>
              <a:t> (requer pouco ou nenhum treinamento); [UI]</a:t>
            </a:r>
          </a:p>
          <a:p>
            <a:r>
              <a:rPr lang="pt-BR" b="1" dirty="0"/>
              <a:t>Fácil de lembrar</a:t>
            </a:r>
            <a:r>
              <a:rPr lang="pt-BR" dirty="0"/>
              <a:t> (mais fácil de usar na segunda vez ou após um tempo prolongado sem uso); [UI]</a:t>
            </a:r>
          </a:p>
          <a:p>
            <a:r>
              <a:rPr lang="pt-BR" b="1" dirty="0"/>
              <a:t>Maximizar produtividade </a:t>
            </a:r>
            <a:r>
              <a:rPr lang="pt-BR" dirty="0"/>
              <a:t>(</a:t>
            </a:r>
            <a:r>
              <a:rPr lang="pt-BR" b="1" dirty="0"/>
              <a:t>rápido de usar</a:t>
            </a:r>
            <a:r>
              <a:rPr lang="pt-BR" dirty="0"/>
              <a:t>, </a:t>
            </a:r>
            <a:r>
              <a:rPr lang="pt-BR" b="1" dirty="0"/>
              <a:t>eficaz</a:t>
            </a:r>
            <a:r>
              <a:rPr lang="pt-BR" dirty="0"/>
              <a:t>, </a:t>
            </a:r>
            <a:r>
              <a:rPr lang="pt-BR" b="1" dirty="0"/>
              <a:t>eficiente</a:t>
            </a:r>
            <a:r>
              <a:rPr lang="pt-BR" dirty="0"/>
              <a:t>); [UI]</a:t>
            </a:r>
          </a:p>
          <a:p>
            <a:r>
              <a:rPr lang="pt-BR" b="1" dirty="0"/>
              <a:t>Minimizar erros e ser tolerante a eles </a:t>
            </a:r>
            <a:r>
              <a:rPr lang="pt-BR" dirty="0"/>
              <a:t>caso aconteçam (se acontecerem erros, informar adequadamente ao usuário); [UX]</a:t>
            </a:r>
          </a:p>
          <a:p>
            <a:r>
              <a:rPr lang="pt-BR" b="1" dirty="0"/>
              <a:t>Maximizar a satisfação</a:t>
            </a:r>
            <a:r>
              <a:rPr lang="pt-BR" dirty="0"/>
              <a:t> (dar confiança, segurança ao usuário); [UX]</a:t>
            </a:r>
          </a:p>
          <a:p>
            <a:r>
              <a:rPr lang="pt-BR" dirty="0"/>
              <a:t>Eficaz: fazer as coisas certas (macro). Eficiente: fazer certo as coisas (micro).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51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E41CBE-4F25-43FB-96C5-F846411598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BOAS INTERFACES – EX.4 </a:t>
            </a:r>
            <a:r>
              <a:rPr lang="pt-BR" dirty="0">
                <a:hlinkClick r:id="rId2"/>
              </a:rPr>
              <a:t>https://www.chiaraluzzana.com/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F42C119-FAB6-4A9A-A3CE-0542D29B27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Página inicial autoexplicativa, usando fonte grande;</a:t>
            </a:r>
          </a:p>
          <a:p>
            <a:r>
              <a:rPr lang="pt-BR" dirty="0"/>
              <a:t>Uso de 3D;</a:t>
            </a:r>
          </a:p>
          <a:p>
            <a:r>
              <a:rPr lang="pt-BR" dirty="0"/>
              <a:t>Pouco itens, evitando distrações;</a:t>
            </a:r>
          </a:p>
          <a:p>
            <a:r>
              <a:rPr lang="pt-BR" dirty="0"/>
              <a:t>O usuário identifica o que o website se propõe a fazer;</a:t>
            </a:r>
          </a:p>
          <a:p>
            <a:r>
              <a:rPr lang="pt-BR" dirty="0"/>
              <a:t>Animações que proporcionam mais satisfação, por exemplo, as opções de músicas que remetem às cordas de um violão. </a:t>
            </a:r>
          </a:p>
        </p:txBody>
      </p:sp>
    </p:spTree>
    <p:extLst>
      <p:ext uri="{BB962C8B-B14F-4D97-AF65-F5344CB8AC3E}">
        <p14:creationId xmlns:p14="http://schemas.microsoft.com/office/powerpoint/2010/main" val="8253462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E4937-C99E-4261-A430-1E028B6B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INTERFACES QUE PODEM MELHORAR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FF4826-2575-4644-9893-5603C3591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283861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D6A4B98-F3EB-4D1C-94FD-70BFC1378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00" y="1909387"/>
            <a:ext cx="9425354" cy="47056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6D2142A-0EAE-441D-B72F-67B8090D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Interfaces que podem melhorar – EX. 1 </a:t>
            </a:r>
            <a:r>
              <a:rPr lang="pt-BR" dirty="0" err="1">
                <a:hlinkClick r:id="rId3"/>
              </a:rPr>
              <a:t>Akinator</a:t>
            </a:r>
            <a:br>
              <a:rPr lang="pt-BR" dirty="0"/>
            </a:b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50999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2142A-0EAE-441D-B72F-67B8090D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Interfaces que podem melhorar – EX. 1 </a:t>
            </a:r>
            <a:r>
              <a:rPr lang="pt-BR" dirty="0" err="1">
                <a:hlinkClick r:id="rId2"/>
              </a:rPr>
              <a:t>Akinator</a:t>
            </a:r>
            <a:br>
              <a:rPr lang="pt-BR" dirty="0"/>
            </a:b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678E4B-25E7-4E89-A49A-473C414A1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89" y="1825990"/>
            <a:ext cx="10002129" cy="478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494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2142A-0EAE-441D-B72F-67B8090D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Interfaces que podem melhorar – EX. 1 </a:t>
            </a:r>
            <a:r>
              <a:rPr lang="pt-BR" dirty="0" err="1">
                <a:hlinkClick r:id="rId2"/>
              </a:rPr>
              <a:t>Akinator</a:t>
            </a:r>
            <a:br>
              <a:rPr lang="pt-BR" dirty="0"/>
            </a:br>
            <a:r>
              <a:rPr lang="pt-BR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B91566-1BFF-498A-A491-5E53E56E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025" y="1784080"/>
            <a:ext cx="9482477" cy="446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101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FB8EDC6-7D77-41AD-83EB-16CC65FF62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Interfaces que podem melhorar – EX. 1 </a:t>
            </a:r>
            <a:r>
              <a:rPr lang="pt-BR" dirty="0" err="1">
                <a:hlinkClick r:id="rId2"/>
              </a:rPr>
              <a:t>Akinator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AD739F5-5B13-40ED-A0D6-80784AF9CAF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Adicionar uma animação onde surgem o gênio e os balões de fala;</a:t>
            </a:r>
          </a:p>
          <a:p>
            <a:r>
              <a:rPr lang="pt-BR" dirty="0"/>
              <a:t>Clicar no personagem redireciona o usuário para  jogo;</a:t>
            </a:r>
          </a:p>
          <a:p>
            <a:r>
              <a:rPr lang="pt-BR" dirty="0"/>
              <a:t>Adicionar um tópico que sugira: “conheça nossa versão mobile”;</a:t>
            </a:r>
          </a:p>
          <a:p>
            <a:r>
              <a:rPr lang="pt-BR" dirty="0"/>
              <a:t>Colocar animações na página de jogo, pois está estática;</a:t>
            </a:r>
          </a:p>
          <a:p>
            <a:r>
              <a:rPr lang="pt-BR" dirty="0"/>
              <a:t>Modicar o contêiner da pergunta e das opções de reposta a fim de remeter a um ambiente oriental;</a:t>
            </a:r>
          </a:p>
          <a:p>
            <a:r>
              <a:rPr lang="pt-BR" dirty="0"/>
              <a:t>Adicionar um contraste conforme o mouse passa nas opções de resposta;</a:t>
            </a:r>
          </a:p>
          <a:p>
            <a:r>
              <a:rPr lang="pt-BR" dirty="0"/>
              <a:t>Melhorar a animação de carregamento.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048114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35EEBF-26EB-407C-9316-B7231B1C0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01" y="1674055"/>
            <a:ext cx="10286598" cy="498127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8CEBC81-90D9-40AC-B488-CBD65E3D3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INTERFACES QUE PODEM MELHORAR – EX.2 </a:t>
            </a:r>
            <a:r>
              <a:rPr lang="pt-BR" dirty="0" err="1">
                <a:hlinkClick r:id="rId3"/>
              </a:rPr>
              <a:t>Twitch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93066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F5C7D98-16B6-41A9-82D1-9DB6F6D42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84" y="2096434"/>
            <a:ext cx="9566031" cy="46043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59F4E25-3E9B-4E91-893E-2CDCD9A1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INTERFACES QUE PODEM MELHORAR – EX.2 </a:t>
            </a:r>
            <a:r>
              <a:rPr lang="pt-BR" dirty="0" err="1">
                <a:hlinkClick r:id="rId3"/>
              </a:rPr>
              <a:t>Twitch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570800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E2F274B-3310-425E-89F4-5558B945A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INTERFACES QUE PODEM MELHORAR – EX.2 </a:t>
            </a:r>
            <a:r>
              <a:rPr lang="pt-BR" dirty="0" err="1">
                <a:hlinkClick r:id="rId2"/>
              </a:rPr>
              <a:t>Twitch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6DD300F-03E8-40D8-98C6-419BF27ACA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Iniciar a </a:t>
            </a:r>
            <a:r>
              <a:rPr lang="pt-BR" dirty="0" err="1"/>
              <a:t>live</a:t>
            </a:r>
            <a:r>
              <a:rPr lang="pt-BR" dirty="0"/>
              <a:t> da entrada sem som;</a:t>
            </a:r>
          </a:p>
          <a:p>
            <a:r>
              <a:rPr lang="pt-BR" dirty="0"/>
              <a:t>O próximo ponto seria colocar as categorias mais famosas com um tamanho maior;</a:t>
            </a:r>
          </a:p>
          <a:p>
            <a:r>
              <a:rPr lang="pt-BR" dirty="0"/>
              <a:t>Somente depois viriam canais recomendados e colocar;</a:t>
            </a:r>
          </a:p>
          <a:p>
            <a:r>
              <a:rPr lang="pt-BR" dirty="0"/>
              <a:t>Colocar uma pequena quantidade de categorias;</a:t>
            </a:r>
          </a:p>
          <a:p>
            <a:r>
              <a:rPr lang="pt-BR" dirty="0"/>
              <a:t>Diminuir a quantidade de tópicos textuais.</a:t>
            </a:r>
          </a:p>
        </p:txBody>
      </p:sp>
    </p:spTree>
    <p:extLst>
      <p:ext uri="{BB962C8B-B14F-4D97-AF65-F5344CB8AC3E}">
        <p14:creationId xmlns:p14="http://schemas.microsoft.com/office/powerpoint/2010/main" val="239361877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2C2BCCD-8F36-44FE-83AF-1EED6FB5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83" y="1930400"/>
            <a:ext cx="10051398" cy="47860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570F335-94F6-4C5F-8148-4C5377A0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200" dirty="0"/>
              <a:t>INTERFACES QUE PODEM MELHORAR </a:t>
            </a:r>
            <a:r>
              <a:rPr lang="pt-BR" dirty="0"/>
              <a:t>– EX.3 </a:t>
            </a:r>
            <a:r>
              <a:rPr lang="pt-BR" dirty="0">
                <a:hlinkClick r:id="rId3"/>
              </a:rPr>
              <a:t>Calculadora Completa e Grátis - Calculadora Online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175102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8298C-D70C-4532-AA10-E3352D30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CRITÉRIOS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6C759F-B06E-4A7B-99D4-3B0FB19C7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Está </a:t>
            </a:r>
            <a:r>
              <a:rPr lang="pt-BR" b="1" dirty="0"/>
              <a:t>claro e óbvio</a:t>
            </a:r>
            <a:r>
              <a:rPr lang="pt-BR" dirty="0"/>
              <a:t> o suficiente?</a:t>
            </a:r>
          </a:p>
          <a:p>
            <a:r>
              <a:rPr lang="pt-BR" dirty="0"/>
              <a:t>A interface é </a:t>
            </a:r>
            <a:r>
              <a:rPr lang="pt-BR" b="1" dirty="0"/>
              <a:t>autoexplicativa</a:t>
            </a:r>
            <a:r>
              <a:rPr lang="pt-BR" dirty="0"/>
              <a:t>?</a:t>
            </a:r>
          </a:p>
          <a:p>
            <a:r>
              <a:rPr lang="pt-BR" b="1" dirty="0"/>
              <a:t>Qual o problema/tarefa</a:t>
            </a:r>
            <a:r>
              <a:rPr lang="pt-BR" dirty="0"/>
              <a:t> é resolvida nesta página/tela? (</a:t>
            </a:r>
            <a:r>
              <a:rPr lang="pt-BR" b="1" dirty="0"/>
              <a:t>objetivo</a:t>
            </a:r>
            <a:r>
              <a:rPr lang="pt-BR" dirty="0"/>
              <a:t>)</a:t>
            </a:r>
          </a:p>
          <a:p>
            <a:r>
              <a:rPr lang="pt-BR" b="1" dirty="0"/>
              <a:t>Para quem</a:t>
            </a:r>
            <a:r>
              <a:rPr lang="pt-BR" dirty="0"/>
              <a:t> você está criando essa interface?</a:t>
            </a:r>
          </a:p>
          <a:p>
            <a:r>
              <a:rPr lang="pt-BR" dirty="0"/>
              <a:t>A interface e seus elementos são </a:t>
            </a:r>
            <a:r>
              <a:rPr lang="pt-BR" b="1" dirty="0"/>
              <a:t>consistentes </a:t>
            </a:r>
            <a:r>
              <a:rPr lang="pt-BR" dirty="0"/>
              <a:t>entre si e com o mundo externo?</a:t>
            </a:r>
          </a:p>
          <a:p>
            <a:r>
              <a:rPr lang="pt-BR" dirty="0"/>
              <a:t>Ao entrar em sua tela/site, o usuário precisa conseguir responder rapidamente e facilmente:</a:t>
            </a:r>
          </a:p>
          <a:p>
            <a:r>
              <a:rPr lang="pt-BR" b="1" dirty="0"/>
              <a:t>O que é</a:t>
            </a:r>
            <a:r>
              <a:rPr lang="pt-BR" dirty="0"/>
              <a:t> isto?</a:t>
            </a:r>
          </a:p>
          <a:p>
            <a:r>
              <a:rPr lang="pt-BR" b="1" dirty="0"/>
              <a:t>O que tem</a:t>
            </a:r>
            <a:r>
              <a:rPr lang="pt-BR" dirty="0"/>
              <a:t> por aqui?</a:t>
            </a:r>
          </a:p>
          <a:p>
            <a:r>
              <a:rPr lang="pt-BR" b="1" dirty="0"/>
              <a:t>O que posso fazer</a:t>
            </a:r>
            <a:r>
              <a:rPr lang="pt-BR" dirty="0"/>
              <a:t> aqui?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528499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D632B5-393D-4657-986C-384AB5C9C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44" b="6259"/>
          <a:stretch/>
        </p:blipFill>
        <p:spPr>
          <a:xfrm>
            <a:off x="1458999" y="2215744"/>
            <a:ext cx="9274002" cy="442655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0B835B-9747-42DD-A9D3-BBDDF916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200" dirty="0"/>
              <a:t>INTERFACES QUE PODEM MELHORAR </a:t>
            </a:r>
            <a:r>
              <a:rPr lang="pt-BR" dirty="0"/>
              <a:t>– EX.3 </a:t>
            </a:r>
            <a:r>
              <a:rPr lang="pt-BR" dirty="0">
                <a:hlinkClick r:id="rId3"/>
              </a:rPr>
              <a:t>Calculadora Completa e Grátis - Calculadora Online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74231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1E5277E-6A5F-46C8-B255-7B383E10E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47" y="1930400"/>
            <a:ext cx="9664505" cy="468258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BAF202-F95D-4E28-8A2D-D53E7501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200" dirty="0"/>
              <a:t>INTERFACES QUE PODEM MELHORAR </a:t>
            </a:r>
            <a:r>
              <a:rPr lang="pt-BR" dirty="0"/>
              <a:t>– EX.3 </a:t>
            </a:r>
            <a:r>
              <a:rPr lang="pt-BR" dirty="0">
                <a:hlinkClick r:id="rId3"/>
              </a:rPr>
              <a:t>Calculadora Completa e Grátis - Calculadora Online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146736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7C17F8D-7B03-47CE-8B76-065577F82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547" y="1930400"/>
            <a:ext cx="8612905" cy="456496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BAF202-F95D-4E28-8A2D-D53E750105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>
            <a:normAutofit fontScale="90000"/>
          </a:bodyPr>
          <a:lstStyle/>
          <a:p>
            <a:r>
              <a:rPr lang="pt-BR" sz="3200" dirty="0"/>
              <a:t>INTERFACES QUE PODEM MELHORAR </a:t>
            </a:r>
            <a:r>
              <a:rPr lang="pt-BR" dirty="0"/>
              <a:t>– EX.3 </a:t>
            </a:r>
            <a:r>
              <a:rPr lang="pt-BR" dirty="0">
                <a:hlinkClick r:id="rId3"/>
              </a:rPr>
              <a:t>Calculadora Completa e Grátis - Calculadora Online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57258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14BACBA-5180-4113-9CF1-40953AC64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200" dirty="0"/>
              <a:t>INTERFACES QUE PODEM MELHORAR </a:t>
            </a:r>
            <a:r>
              <a:rPr lang="pt-BR" dirty="0"/>
              <a:t>– EX.3 </a:t>
            </a:r>
            <a:r>
              <a:rPr lang="pt-BR" dirty="0">
                <a:hlinkClick r:id="rId2"/>
              </a:rPr>
              <a:t>Calculadora Completa e Grátis - Calculadora Online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F1BC2B6-C57C-4CAA-A43F-E415159AA6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Criar ícones contendo as funcionalidades do website;</a:t>
            </a:r>
          </a:p>
          <a:p>
            <a:r>
              <a:rPr lang="pt-BR" dirty="0"/>
              <a:t>Remodelar a calculadora básica para realmente ser uma calculadora básica, atualmente a básica e a científica resultam na mesma calculadora;</a:t>
            </a:r>
          </a:p>
          <a:p>
            <a:r>
              <a:rPr lang="pt-BR" dirty="0"/>
              <a:t>Modificar os ícones da ferramenta calculadora científica, pois tem muitas ferramentas que não são intuitivas.</a:t>
            </a:r>
          </a:p>
        </p:txBody>
      </p:sp>
    </p:spTree>
    <p:extLst>
      <p:ext uri="{BB962C8B-B14F-4D97-AF65-F5344CB8AC3E}">
        <p14:creationId xmlns:p14="http://schemas.microsoft.com/office/powerpoint/2010/main" val="11577424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2F00C-5FF9-47F8-8CAD-6F5D16E7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INTERFACES QUE PODEM MELHORAR – EX.4 </a:t>
            </a:r>
            <a:r>
              <a:rPr lang="pt-BR" dirty="0">
                <a:hlinkClick r:id="rId2"/>
              </a:rPr>
              <a:t>Prefeitura do Altinho</a:t>
            </a:r>
            <a:br>
              <a:rPr lang="pt-BR" dirty="0"/>
            </a:b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E723D3F-D075-4095-B5BB-583BEDCE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237" y="1875839"/>
            <a:ext cx="9045526" cy="43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9792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2F00C-5FF9-47F8-8CAD-6F5D16E7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INTERFACES QUE PODEM MELHORAR – EX.4 </a:t>
            </a:r>
            <a:r>
              <a:rPr lang="pt-BR" dirty="0">
                <a:hlinkClick r:id="rId2"/>
              </a:rPr>
              <a:t>Prefeitura do Altinho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3675C57-5740-461F-9EB5-3E997F4EE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5" y="1705190"/>
            <a:ext cx="9931790" cy="490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7157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CB454-C505-44F7-B157-2E15D423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INTERFACES QUE PODEM MELHORAR – EX.4 </a:t>
            </a:r>
            <a:r>
              <a:rPr lang="pt-BR" dirty="0">
                <a:hlinkClick r:id="rId2"/>
              </a:rPr>
              <a:t>Prefeitura do Altinho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3D3EEE-E830-4563-BE49-B54861177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951" y="2202543"/>
            <a:ext cx="8596668" cy="416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849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1642FF-0BE1-4CD5-8EFA-D8D7B75544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INTERFACES QUE PODEM MELHORAR – EX.4 </a:t>
            </a:r>
            <a:r>
              <a:rPr lang="pt-BR" dirty="0">
                <a:hlinkClick r:id="rId2"/>
              </a:rPr>
              <a:t>Prefeitura do Altinho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E80AB5E-79C5-452C-A9C8-190FF08764D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Utilizar o efeito de vidro fosco nos contêineres de texto que ficam no carrossel;</a:t>
            </a:r>
          </a:p>
          <a:p>
            <a:r>
              <a:rPr lang="pt-BR" dirty="0"/>
              <a:t>Diminuir a quantidade de texto, além de estabelecer uma hierarquia, pois a maior parte do texto que aparece no website tem o mesmo tamanho, criando </a:t>
            </a:r>
            <a:r>
              <a:rPr lang="pt-BR"/>
              <a:t>muita distração;</a:t>
            </a:r>
            <a:endParaRPr lang="pt-BR" dirty="0"/>
          </a:p>
          <a:p>
            <a:r>
              <a:rPr lang="pt-BR" dirty="0"/>
              <a:t>Criar algumas animações para melhoras a experiência do usuário.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117843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8298C-D70C-4532-AA10-E3352D30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CRITÉRIOS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6C759F-B06E-4A7B-99D4-3B0FB19C7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 </a:t>
            </a:r>
            <a:r>
              <a:rPr lang="pt-BR" b="1" dirty="0"/>
              <a:t>reduzir</a:t>
            </a:r>
            <a:r>
              <a:rPr lang="pt-BR" dirty="0"/>
              <a:t>?</a:t>
            </a:r>
          </a:p>
          <a:p>
            <a:r>
              <a:rPr lang="pt-BR" dirty="0"/>
              <a:t>Como </a:t>
            </a:r>
            <a:r>
              <a:rPr lang="pt-BR" b="1" dirty="0"/>
              <a:t>organizar</a:t>
            </a:r>
            <a:r>
              <a:rPr lang="pt-BR" dirty="0"/>
              <a:t>?</a:t>
            </a:r>
          </a:p>
          <a:p>
            <a:r>
              <a:rPr lang="pt-BR" dirty="0"/>
              <a:t>Como </a:t>
            </a:r>
            <a:r>
              <a:rPr lang="pt-BR" b="1" dirty="0"/>
              <a:t>simplificar</a:t>
            </a:r>
            <a:r>
              <a:rPr lang="pt-BR" dirty="0"/>
              <a:t>?</a:t>
            </a:r>
          </a:p>
          <a:p>
            <a:r>
              <a:rPr lang="pt-BR" dirty="0"/>
              <a:t>Como </a:t>
            </a:r>
            <a:r>
              <a:rPr lang="pt-BR" b="1" dirty="0"/>
              <a:t>reduzir o</a:t>
            </a:r>
            <a:r>
              <a:rPr lang="pt-BR" dirty="0"/>
              <a:t> </a:t>
            </a:r>
            <a:r>
              <a:rPr lang="pt-BR" b="1" dirty="0"/>
              <a:t>tempo </a:t>
            </a:r>
            <a:r>
              <a:rPr lang="pt-BR" dirty="0"/>
              <a:t>que o usuário gasta para completar sua tarefa?</a:t>
            </a:r>
          </a:p>
          <a:p>
            <a:r>
              <a:rPr lang="pt-BR" dirty="0"/>
              <a:t>Como ela pode ser</a:t>
            </a:r>
            <a:r>
              <a:rPr lang="pt-BR" b="1" dirty="0"/>
              <a:t> mais fácil de usar</a:t>
            </a:r>
            <a:r>
              <a:rPr lang="pt-BR" dirty="0"/>
              <a:t>?</a:t>
            </a:r>
          </a:p>
          <a:p>
            <a:r>
              <a:rPr lang="pt-BR" dirty="0"/>
              <a:t>Como tornar </a:t>
            </a:r>
            <a:r>
              <a:rPr lang="pt-BR" b="1" dirty="0"/>
              <a:t>mais objetivo</a:t>
            </a:r>
            <a:r>
              <a:rPr lang="pt-BR" dirty="0"/>
              <a:t>?</a:t>
            </a:r>
          </a:p>
          <a:p>
            <a:r>
              <a:rPr lang="pt-BR" dirty="0"/>
              <a:t>Quais </a:t>
            </a:r>
            <a:r>
              <a:rPr lang="pt-BR" b="1" dirty="0"/>
              <a:t>distrações </a:t>
            </a:r>
            <a:r>
              <a:rPr lang="pt-BR" dirty="0"/>
              <a:t>o usuário tem nesta interação? Como podemos removê-las?</a:t>
            </a:r>
          </a:p>
          <a:p>
            <a:r>
              <a:rPr lang="pt-BR" dirty="0"/>
              <a:t>Está </a:t>
            </a:r>
            <a:r>
              <a:rPr lang="pt-BR" b="1" dirty="0"/>
              <a:t>claro e óbvio</a:t>
            </a:r>
            <a:r>
              <a:rPr lang="pt-BR" dirty="0"/>
              <a:t> o suficiente?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2109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E4937-C99E-4261-A430-1E028B6B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BOAS INTERFACES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FF4826-2575-4644-9893-5603C3591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593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0F91D-B60F-4338-856B-5EC57BA4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BOAS INTERFACES – EX.1</a:t>
            </a:r>
            <a:br>
              <a:rPr lang="pt-BR" dirty="0"/>
            </a:br>
            <a:r>
              <a:rPr lang="pt-BR" dirty="0">
                <a:hlinkClick r:id="rId2"/>
              </a:rPr>
              <a:t>IBGE | Portal do IBGE | IBGE</a:t>
            </a:r>
            <a:br>
              <a:rPr lang="pt-BR" dirty="0"/>
            </a:b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690A19-8575-4E0B-93E4-63015A6FC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78" y="1747520"/>
            <a:ext cx="9979843" cy="479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92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FB86E39-301E-429B-A3C7-8D01F000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43" y="1930400"/>
            <a:ext cx="9791114" cy="47653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BC0F91D-B60F-4338-856B-5EC57BA4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BOAS INTERFACES – EX.1</a:t>
            </a:r>
            <a:br>
              <a:rPr lang="pt-BR" dirty="0"/>
            </a:br>
            <a:r>
              <a:rPr lang="pt-BR" dirty="0">
                <a:hlinkClick r:id="rId3"/>
              </a:rPr>
              <a:t>IBGE | Portal do IBGE | IBGE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4409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A2BD3FC-B1A9-4FF4-B8D0-C6E81D633A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BOAS INTERFACES – EX.1</a:t>
            </a:r>
            <a:br>
              <a:rPr lang="pt-BR" dirty="0"/>
            </a:br>
            <a:r>
              <a:rPr lang="pt-BR" dirty="0">
                <a:hlinkClick r:id="rId2"/>
              </a:rPr>
              <a:t>IBGE | Portal do IBGE | IBGE</a:t>
            </a:r>
            <a:endParaRPr lang="pt-BR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E6FF80-4F03-4C9B-B160-D3BB7CDDD7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Interface autoexplicativa;</a:t>
            </a:r>
          </a:p>
          <a:p>
            <a:r>
              <a:rPr lang="pt-BR" dirty="0"/>
              <a:t>Poucos elementos, evitando distrações;</a:t>
            </a:r>
          </a:p>
          <a:p>
            <a:r>
              <a:rPr lang="pt-BR" dirty="0"/>
              <a:t>Ao entrar na tela inicial o usuário consegue responder rapidamente os recursos disponíveis.</a:t>
            </a:r>
          </a:p>
        </p:txBody>
      </p:sp>
    </p:spTree>
    <p:extLst>
      <p:ext uri="{BB962C8B-B14F-4D97-AF65-F5344CB8AC3E}">
        <p14:creationId xmlns:p14="http://schemas.microsoft.com/office/powerpoint/2010/main" val="17465058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0F91D-B60F-4338-856B-5EC57BA4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BOAS INTERFACES – EX.2</a:t>
            </a:r>
            <a:br>
              <a:rPr lang="pt-BR" dirty="0"/>
            </a:br>
            <a:r>
              <a:rPr lang="pt-BR" dirty="0">
                <a:hlinkClick r:id="rId2"/>
              </a:rPr>
              <a:t>G1 - O portal de notícias da Globo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62496A-8327-473E-96B4-EF1B06E35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08" y="1930400"/>
            <a:ext cx="9894384" cy="477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53589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1010</TotalTime>
  <Words>724</Words>
  <Application>Microsoft Office PowerPoint</Application>
  <PresentationFormat>Widescreen</PresentationFormat>
  <Paragraphs>92</Paragraphs>
  <Slides>37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37</vt:i4>
      </vt:variant>
    </vt:vector>
  </HeadingPairs>
  <TitlesOfParts>
    <vt:vector size="41" baseType="lpstr">
      <vt:lpstr>Arial</vt:lpstr>
      <vt:lpstr>Trebuchet MS</vt:lpstr>
      <vt:lpstr>Wingdings 3</vt:lpstr>
      <vt:lpstr>Facetado</vt:lpstr>
      <vt:lpstr>COMPARANDO WEBSITES</vt:lpstr>
      <vt:lpstr>CRITÉRIOS DE USABILIDADE</vt:lpstr>
      <vt:lpstr>OUTROS CRITÉRIOS</vt:lpstr>
      <vt:lpstr>OUTROS CRITÉRIOS</vt:lpstr>
      <vt:lpstr>BOAS INTERFACES</vt:lpstr>
      <vt:lpstr>BOAS INTERFACES – EX.1 IBGE | Portal do IBGE | IBGE </vt:lpstr>
      <vt:lpstr>BOAS INTERFACES – EX.1 IBGE | Portal do IBGE | IBGE </vt:lpstr>
      <vt:lpstr>BOAS INTERFACES – EX.1 IBGE | Portal do IBGE | IBGE</vt:lpstr>
      <vt:lpstr>BOAS INTERFACES – EX.2 G1 - O portal de notícias da Globo</vt:lpstr>
      <vt:lpstr>BOAS INTERFACES – EX.2 G1 - O portal de notícias da Globo</vt:lpstr>
      <vt:lpstr>BOAS INTERFACES – EX.2 G1 - O portal de notícias da Globo</vt:lpstr>
      <vt:lpstr>BOAS INTERFACES – EX.2 G1 - O portal de notícias da Globo</vt:lpstr>
      <vt:lpstr>BOAS INTERFACES – EX.3 Ferrari F8 Spider, the evolution of the species - Ferrari.com</vt:lpstr>
      <vt:lpstr>BOAS INTERFACES – EX.3 Ferrari F8 Spider, the evolution of the species - Ferrari.com</vt:lpstr>
      <vt:lpstr>BOAS INTERFACES – EX.3 Ferrari F8 Spider, the evolution of the species - Ferrari.com</vt:lpstr>
      <vt:lpstr>BOAS INTERFACES – EX.4 https://www.chiaraluzzana.com/ </vt:lpstr>
      <vt:lpstr>BOAS INTERFACES – EX.4 https://www.chiaraluzzana.com/ </vt:lpstr>
      <vt:lpstr>BOAS INTERFACES – EX.4 https://www.chiaraluzzana.com/ </vt:lpstr>
      <vt:lpstr>BOAS INTERFACES – EX.4 https://www.chiaraluzzana.com/ </vt:lpstr>
      <vt:lpstr>BOAS INTERFACES – EX.4 https://www.chiaraluzzana.com/</vt:lpstr>
      <vt:lpstr>INTERFACES QUE PODEM MELHORAR</vt:lpstr>
      <vt:lpstr>Interfaces que podem melhorar – EX. 1 Akinator  </vt:lpstr>
      <vt:lpstr>Interfaces que podem melhorar – EX. 1 Akinator  </vt:lpstr>
      <vt:lpstr>Interfaces que podem melhorar – EX. 1 Akinator  </vt:lpstr>
      <vt:lpstr>Interfaces que podem melhorar – EX. 1 Akinator</vt:lpstr>
      <vt:lpstr>INTERFACES QUE PODEM MELHORAR – EX.2 Twitch</vt:lpstr>
      <vt:lpstr>INTERFACES QUE PODEM MELHORAR – EX.2 Twitch</vt:lpstr>
      <vt:lpstr>INTERFACES QUE PODEM MELHORAR – EX.2 Twitch</vt:lpstr>
      <vt:lpstr>INTERFACES QUE PODEM MELHORAR – EX.3 Calculadora Completa e Grátis - Calculadora Online </vt:lpstr>
      <vt:lpstr>INTERFACES QUE PODEM MELHORAR – EX.3 Calculadora Completa e Grátis - Calculadora Online</vt:lpstr>
      <vt:lpstr>INTERFACES QUE PODEM MELHORAR – EX.3 Calculadora Completa e Grátis - Calculadora Online</vt:lpstr>
      <vt:lpstr>INTERFACES QUE PODEM MELHORAR – EX.3 Calculadora Completa e Grátis - Calculadora Online</vt:lpstr>
      <vt:lpstr>INTERFACES QUE PODEM MELHORAR – EX.3 Calculadora Completa e Grátis - Calculadora Online</vt:lpstr>
      <vt:lpstr>INTERFACES QUE PODEM MELHORAR – EX.4 Prefeitura do Altinho </vt:lpstr>
      <vt:lpstr>INTERFACES QUE PODEM MELHORAR – EX.4 Prefeitura do Altinho </vt:lpstr>
      <vt:lpstr>INTERFACES QUE PODEM MELHORAR – EX.4 Prefeitura do Altinho</vt:lpstr>
      <vt:lpstr>INTERFACES QUE PODEM MELHORAR – EX.4 Prefeitura do Altinho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Tendências - 2022</dc:title>
  <dc:creator>Letonio Jose</dc:creator>
  <cp:lastModifiedBy>Letonio Jose</cp:lastModifiedBy>
  <cp:revision>88</cp:revision>
  <dcterms:created xsi:type="dcterms:W3CDTF">2022-11-08T18:22:38Z</dcterms:created>
  <dcterms:modified xsi:type="dcterms:W3CDTF">2022-11-12T14:20:08Z</dcterms:modified>
</cp:coreProperties>
</file>